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498" r:id="rId3"/>
    <p:sldId id="579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13" r:id="rId18"/>
    <p:sldId id="546" r:id="rId19"/>
    <p:sldId id="536" r:id="rId20"/>
    <p:sldId id="515" r:id="rId21"/>
    <p:sldId id="569" r:id="rId22"/>
    <p:sldId id="544" r:id="rId23"/>
    <p:sldId id="580" r:id="rId24"/>
    <p:sldId id="517" r:id="rId25"/>
    <p:sldId id="537" r:id="rId26"/>
    <p:sldId id="519" r:id="rId27"/>
    <p:sldId id="556" r:id="rId28"/>
    <p:sldId id="547" r:id="rId29"/>
    <p:sldId id="521" r:id="rId30"/>
    <p:sldId id="522" r:id="rId31"/>
    <p:sldId id="538" r:id="rId32"/>
    <p:sldId id="565" r:id="rId33"/>
    <p:sldId id="573" r:id="rId34"/>
    <p:sldId id="566" r:id="rId35"/>
    <p:sldId id="552" r:id="rId36"/>
    <p:sldId id="549" r:id="rId37"/>
    <p:sldId id="553" r:id="rId38"/>
    <p:sldId id="561" r:id="rId39"/>
    <p:sldId id="567" r:id="rId40"/>
    <p:sldId id="563" r:id="rId41"/>
    <p:sldId id="572" r:id="rId42"/>
    <p:sldId id="574" r:id="rId43"/>
    <p:sldId id="578" r:id="rId44"/>
    <p:sldId id="577" r:id="rId45"/>
    <p:sldId id="575" r:id="rId46"/>
    <p:sldId id="576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E63946"/>
    <a:srgbClr val="F4A261"/>
    <a:srgbClr val="FF9999"/>
    <a:srgbClr val="005393"/>
    <a:srgbClr val="D5EDFF"/>
    <a:srgbClr val="0192FF"/>
    <a:srgbClr val="9BD4FF"/>
    <a:srgbClr val="F9CDA9"/>
    <a:srgbClr val="E8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94" d="100"/>
          <a:sy n="94" d="100"/>
        </p:scale>
        <p:origin x="108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en-US" noProof="0" dirty="0"/>
            <a:t>Mire declinable à </a:t>
          </a:r>
          <a:r>
            <a:rPr lang="en-US" noProof="0" dirty="0" err="1"/>
            <a:t>plusieurs</a:t>
          </a:r>
          <a:r>
            <a:rPr lang="en-US" noProof="0" dirty="0"/>
            <a:t> </a:t>
          </a:r>
          <a:r>
            <a:rPr lang="en-US" noProof="0" dirty="0" err="1"/>
            <a:t>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</a:t>
          </a:r>
          <a:r>
            <a:rPr lang="fr-FR" noProof="0" dirty="0" smtClean="0"/>
            <a:t>résolu et grande plage</a:t>
          </a:r>
          <a:endParaRPr lang="fr-FR" noProof="0" dirty="0"/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7711" y="1590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5044" y="18923"/>
        <a:ext cx="2304477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7711" y="889258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7 lieux de mesure, plusieurs échelles</a:t>
          </a:r>
        </a:p>
      </dsp:txBody>
      <dsp:txXfrm>
        <a:off x="925044" y="906591"/>
        <a:ext cx="2304477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7711" y="1776926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 de pose multi-DDL de la plateforme centrale</a:t>
          </a:r>
        </a:p>
      </dsp:txBody>
      <dsp:txXfrm>
        <a:off x="925044" y="1794259"/>
        <a:ext cx="2304477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7711" y="2664594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5044" y="2681927"/>
        <a:ext cx="2304477" cy="55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906591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CF73BB5E-78AE-4573-B7E4-11199CC06C3E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/>
            <a:t>Mire declinable à </a:t>
          </a:r>
          <a:r>
            <a:rPr lang="en-US" sz="1300" kern="1200" noProof="0" dirty="0" err="1"/>
            <a:t>plusieurs</a:t>
          </a:r>
          <a:r>
            <a:rPr lang="en-US" sz="1300" kern="1200" noProof="0" dirty="0"/>
            <a:t> </a:t>
          </a:r>
          <a:r>
            <a:rPr lang="en-US" sz="1300" kern="1200" noProof="0" dirty="0" err="1"/>
            <a:t>échelles</a:t>
          </a:r>
          <a:endParaRPr lang="fr-FR" sz="1300" kern="1200" noProof="0" dirty="0"/>
        </a:p>
      </dsp:txBody>
      <dsp:txXfrm>
        <a:off x="919641" y="1794259"/>
        <a:ext cx="2315284" cy="557112"/>
      </dsp:txXfrm>
    </dsp:sp>
    <dsp:sp modelId="{9528AB06-6577-474C-AF5B-C9F1F676A943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</a:t>
          </a:r>
          <a:r>
            <a:rPr lang="fr-FR" sz="1800" kern="1200" noProof="0" dirty="0" smtClean="0"/>
            <a:t>résolu et grande plage</a:t>
          </a:r>
          <a:endParaRPr lang="fr-FR" sz="1800" kern="1200" noProof="0" dirty="0"/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 pas </a:t>
            </a:r>
            <a:r>
              <a:rPr lang="en-US" dirty="0" err="1" smtClean="0"/>
              <a:t>oublier</a:t>
            </a:r>
            <a:r>
              <a:rPr lang="en-US" dirty="0" smtClean="0"/>
              <a:t> de dire </a:t>
            </a:r>
            <a:r>
              <a:rPr lang="en-US" dirty="0" err="1" smtClean="0"/>
              <a:t>qu’on</a:t>
            </a:r>
            <a:r>
              <a:rPr lang="en-US" dirty="0" smtClean="0"/>
              <a:t> a </a:t>
            </a:r>
            <a:r>
              <a:rPr lang="en-US" dirty="0" err="1" smtClean="0"/>
              <a:t>bien</a:t>
            </a:r>
            <a:r>
              <a:rPr lang="en-US" dirty="0" smtClean="0"/>
              <a:t> le </a:t>
            </a:r>
            <a:r>
              <a:rPr lang="en-US" dirty="0" err="1" smtClean="0"/>
              <a:t>détrompeur</a:t>
            </a:r>
            <a:r>
              <a:rPr lang="en-US" dirty="0" smtClean="0"/>
              <a:t> </a:t>
            </a:r>
            <a:r>
              <a:rPr lang="en-US" dirty="0" err="1" smtClean="0"/>
              <a:t>d’angle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reflexion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787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srgbClr val="FF0000"/>
                </a:solidFill>
              </a:rPr>
              <a:t>Bien faire le </a:t>
            </a:r>
            <a:r>
              <a:rPr lang="fr-FR" dirty="0" err="1" smtClean="0">
                <a:solidFill>
                  <a:srgbClr val="FF0000"/>
                </a:solidFill>
              </a:rPr>
              <a:t>distingo</a:t>
            </a:r>
            <a:r>
              <a:rPr lang="fr-FR" dirty="0" smtClean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01/10/2021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01/10/2021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5" Type="http://schemas.openxmlformats.org/officeDocument/2006/relationships/image" Target="../media/image61.png"/><Relationship Id="rId5" Type="http://schemas.openxmlformats.org/officeDocument/2006/relationships/image" Target="../media/image590.png"/><Relationship Id="rId19" Type="http://schemas.openxmlformats.org/officeDocument/2006/relationships/image" Target="../media/image62.png"/><Relationship Id="rId4" Type="http://schemas.openxmlformats.org/officeDocument/2006/relationships/image" Target="../media/image52.png"/><Relationship Id="rId22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9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3_performances\(FIG13b)comparison_6Dof_angles.png" TargetMode="External"/><Relationship Id="rId11" Type="http://schemas.openxmlformats.org/officeDocument/2006/relationships/image" Target="../media/image86.png"/><Relationship Id="rId5" Type="http://schemas.openxmlformats.org/officeDocument/2006/relationships/image" Target="file:///G:\Utilisateurs\antoine.andre\Documents\webDev\PhD_defense\figures\part_3_performances\(FIG13a)comparison_6Dof_translations.png" TargetMode="Externa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Colors" Target="../diagrams/colors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79.png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83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6DOF_parallel_soft_robot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HXP50-MECA__1_800w.jpg" TargetMode="External"/><Relationship Id="rId5" Type="http://schemas.openxmlformats.org/officeDocument/2006/relationships/image" Target="file:///D:\webDev\PhD_defense\figures\part_1_intro\intro_slide_1_2.png" TargetMode="External"/><Relationship Id="rId4" Type="http://schemas.openxmlformats.org/officeDocument/2006/relationships/image" Target="file:///D:\webDev\PhD_defense\figures\part_1_intro\intro_slide_1_1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4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jpeg"/><Relationship Id="rId18" Type="http://schemas.openxmlformats.org/officeDocument/2006/relationships/image" Target="../media/image99.png"/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megaren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5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3.png"/><Relationship Id="rId4" Type="http://schemas.openxmlformats.org/officeDocument/2006/relationships/image" Target="../media/image10.jpeg"/><Relationship Id="rId9" Type="http://schemas.openxmlformats.org/officeDocument/2006/relationships/image" Target="../media/image92.png"/><Relationship Id="rId14" Type="http://schemas.openxmlformats.org/officeDocument/2006/relationships/image" Target="file:///G:\Utilisateurs\antoine.andre\Documents\webDev\PhD_defense\figures\conclu\earth_img.jp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10" Type="http://schemas.openxmlformats.org/officeDocument/2006/relationships/image" Target="file:///D:\webDev\PhD_defense\figures\part_5_perspectives\holo_10x_zoom.PNG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9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Relationship Id="rId9" Type="http://schemas.openxmlformats.org/officeDocument/2006/relationships/image" Target="../media/image9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jpg"/><Relationship Id="rId18" Type="http://schemas.openxmlformats.org/officeDocument/2006/relationships/image" Target="../media/image115.png"/><Relationship Id="rId26" Type="http://schemas.openxmlformats.org/officeDocument/2006/relationships/image" Target="../media/image123.jpg"/><Relationship Id="rId39" Type="http://schemas.openxmlformats.org/officeDocument/2006/relationships/image" Target="../media/image136.jpg"/><Relationship Id="rId21" Type="http://schemas.openxmlformats.org/officeDocument/2006/relationships/image" Target="../media/image118.jpg"/><Relationship Id="rId34" Type="http://schemas.openxmlformats.org/officeDocument/2006/relationships/image" Target="../media/image131.jpg"/><Relationship Id="rId42" Type="http://schemas.openxmlformats.org/officeDocument/2006/relationships/image" Target="../media/image139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13.jpeg"/><Relationship Id="rId29" Type="http://schemas.openxmlformats.org/officeDocument/2006/relationships/image" Target="../media/image1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g"/><Relationship Id="rId11" Type="http://schemas.openxmlformats.org/officeDocument/2006/relationships/image" Target="../media/image108.jpg"/><Relationship Id="rId24" Type="http://schemas.openxmlformats.org/officeDocument/2006/relationships/image" Target="../media/image121.jpg"/><Relationship Id="rId32" Type="http://schemas.openxmlformats.org/officeDocument/2006/relationships/image" Target="../media/image129.jpg"/><Relationship Id="rId37" Type="http://schemas.openxmlformats.org/officeDocument/2006/relationships/image" Target="../media/image134.jpg"/><Relationship Id="rId40" Type="http://schemas.openxmlformats.org/officeDocument/2006/relationships/image" Target="../media/image137.png"/><Relationship Id="rId45" Type="http://schemas.openxmlformats.org/officeDocument/2006/relationships/image" Target="../media/image142.jpg"/><Relationship Id="rId5" Type="http://schemas.openxmlformats.org/officeDocument/2006/relationships/image" Target="../media/image13.jpeg"/><Relationship Id="rId15" Type="http://schemas.openxmlformats.org/officeDocument/2006/relationships/image" Target="../media/image112.jpg"/><Relationship Id="rId23" Type="http://schemas.openxmlformats.org/officeDocument/2006/relationships/image" Target="../media/image120.jpg"/><Relationship Id="rId28" Type="http://schemas.openxmlformats.org/officeDocument/2006/relationships/image" Target="../media/image125.jpg"/><Relationship Id="rId36" Type="http://schemas.openxmlformats.org/officeDocument/2006/relationships/image" Target="../media/image133.jpg"/><Relationship Id="rId10" Type="http://schemas.openxmlformats.org/officeDocument/2006/relationships/image" Target="../media/image107.jpg"/><Relationship Id="rId19" Type="http://schemas.openxmlformats.org/officeDocument/2006/relationships/image" Target="../media/image116.jpg"/><Relationship Id="rId31" Type="http://schemas.openxmlformats.org/officeDocument/2006/relationships/image" Target="../media/image128.jpg"/><Relationship Id="rId44" Type="http://schemas.openxmlformats.org/officeDocument/2006/relationships/image" Target="../media/image141.jpg"/><Relationship Id="rId4" Type="http://schemas.openxmlformats.org/officeDocument/2006/relationships/image" Target="../media/image11.png"/><Relationship Id="rId9" Type="http://schemas.openxmlformats.org/officeDocument/2006/relationships/image" Target="../media/image106.jpg"/><Relationship Id="rId14" Type="http://schemas.openxmlformats.org/officeDocument/2006/relationships/image" Target="../media/image111.jpg"/><Relationship Id="rId22" Type="http://schemas.openxmlformats.org/officeDocument/2006/relationships/image" Target="../media/image119.jpg"/><Relationship Id="rId27" Type="http://schemas.openxmlformats.org/officeDocument/2006/relationships/image" Target="../media/image124.png"/><Relationship Id="rId30" Type="http://schemas.openxmlformats.org/officeDocument/2006/relationships/image" Target="../media/image127.jpg"/><Relationship Id="rId35" Type="http://schemas.openxmlformats.org/officeDocument/2006/relationships/image" Target="../media/image132.jpg"/><Relationship Id="rId43" Type="http://schemas.openxmlformats.org/officeDocument/2006/relationships/image" Target="../media/image140.jpg"/><Relationship Id="rId8" Type="http://schemas.openxmlformats.org/officeDocument/2006/relationships/image" Target="../media/image105.jpg"/><Relationship Id="rId3" Type="http://schemas.openxmlformats.org/officeDocument/2006/relationships/image" Target="../media/image10.jpeg"/><Relationship Id="rId12" Type="http://schemas.openxmlformats.org/officeDocument/2006/relationships/image" Target="../media/image109.jpg"/><Relationship Id="rId17" Type="http://schemas.openxmlformats.org/officeDocument/2006/relationships/image" Target="../media/image114.jpg"/><Relationship Id="rId25" Type="http://schemas.openxmlformats.org/officeDocument/2006/relationships/image" Target="../media/image122.jpg"/><Relationship Id="rId33" Type="http://schemas.openxmlformats.org/officeDocument/2006/relationships/image" Target="../media/image130.jpg"/><Relationship Id="rId38" Type="http://schemas.openxmlformats.org/officeDocument/2006/relationships/image" Target="../media/image135.jpg"/><Relationship Id="rId46" Type="http://schemas.openxmlformats.org/officeDocument/2006/relationships/image" Target="../media/image143.jpg"/><Relationship Id="rId20" Type="http://schemas.openxmlformats.org/officeDocument/2006/relationships/image" Target="../media/image117.jpg"/><Relationship Id="rId41" Type="http://schemas.openxmlformats.org/officeDocument/2006/relationships/image" Target="../media/image13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144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4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14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14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4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micromaison_femto.png" TargetMode="External"/><Relationship Id="rId5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=""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=""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=""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=""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=""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=""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=""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=""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=""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=""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6122" y="1685301"/>
            <a:ext cx="5651964" cy="2403457"/>
            <a:chOff x="280605" y="2971461"/>
            <a:chExt cx="5651964" cy="2403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=""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2620605" y="2971461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605" y="2971461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280605" y="3151461"/>
              <a:ext cx="29950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=""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1470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1470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=""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295603" y="43270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 smtClean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 smtClean="0"/>
                    <a:t> ?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28197" y="4345566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475" t="-4717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535674" y="4317405"/>
            <a:ext cx="7572088" cy="2196297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6494" y="3700287"/>
            <a:ext cx="3400260" cy="588528"/>
            <a:chOff x="406494" y="3700287"/>
            <a:chExt cx="3400260" cy="5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4 équations, 3 inconnues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/>
            <p:cNvSpPr/>
            <p:nvPr/>
          </p:nvSpPr>
          <p:spPr>
            <a:xfrm>
              <a:off x="406494" y="3700287"/>
              <a:ext cx="3400259" cy="588528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59797" y="4519135"/>
            <a:ext cx="4788163" cy="1743120"/>
            <a:chOff x="259797" y="4519135"/>
            <a:chExt cx="4788163" cy="1743120"/>
          </a:xfrm>
        </p:grpSpPr>
        <p:grpSp>
          <p:nvGrpSpPr>
            <p:cNvPr id="64" name="Groupe 17">
              <a:extLst>
                <a:ext uri="{FF2B5EF4-FFF2-40B4-BE49-F238E27FC236}">
                  <a16:creationId xmlns="" xmlns:a16="http://schemas.microsoft.com/office/drawing/2014/main" id="{09540AC4-6F13-4D31-9AD3-D63B9DE0BED4}"/>
                </a:ext>
              </a:extLst>
            </p:cNvPr>
            <p:cNvGrpSpPr/>
            <p:nvPr/>
          </p:nvGrpSpPr>
          <p:grpSpPr>
            <a:xfrm>
              <a:off x="406494" y="4724163"/>
              <a:ext cx="4641466" cy="1273628"/>
              <a:chOff x="7798351" y="2683938"/>
              <a:chExt cx="4641466" cy="12736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ZoneTexte 14">
                    <a:extLst>
                      <a:ext uri="{FF2B5EF4-FFF2-40B4-BE49-F238E27FC236}">
                        <a16:creationId xmlns="" xmlns:a16="http://schemas.microsoft.com/office/drawing/2014/main" id="{87465236-EA0B-456F-8156-1E1FA5FF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ZoneTexte 59">
                    <a:extLst>
                      <a:ext uri="{FF2B5EF4-FFF2-40B4-BE49-F238E27FC236}">
                        <a16:creationId xmlns="" xmlns:a16="http://schemas.microsoft.com/office/drawing/2014/main" id="{F9653F8E-58FA-41B1-B216-72AD49CF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))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ZoneTexte 16">
                    <a:extLst>
                      <a:ext uri="{FF2B5EF4-FFF2-40B4-BE49-F238E27FC236}">
                        <a16:creationId xmlns="" xmlns:a16="http://schemas.microsoft.com/office/drawing/2014/main" id="{B57CCB06-7961-4BB3-BFBE-3A533C11FD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3" name="Rounded Rectangle 82"/>
            <p:cNvSpPr/>
            <p:nvPr/>
          </p:nvSpPr>
          <p:spPr>
            <a:xfrm>
              <a:off x="259797" y="4519135"/>
              <a:ext cx="4788163" cy="1743120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Imagette</a:t>
              </a:r>
              <a:r>
                <a:rPr lang="fr-FR" dirty="0" smtClean="0"/>
                <a:t> des points de la mire</a:t>
              </a:r>
            </a:p>
            <a:p>
              <a:r>
                <a:rPr lang="fr-FR" dirty="0" smtClean="0"/>
                <a:t>Robustesse avec redondance de l’information codante</a:t>
              </a:r>
              <a:endParaRPr lang="fr-FR" dirty="0"/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6" y="523896"/>
            <a:ext cx="4991333" cy="28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847194" y="749548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" y="777273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rved Up Arrow 3"/>
          <p:cNvSpPr/>
          <p:nvPr/>
        </p:nvSpPr>
        <p:spPr>
          <a:xfrm>
            <a:off x="9275583" y="4110505"/>
            <a:ext cx="1248833" cy="376767"/>
          </a:xfrm>
          <a:prstGeom prst="curvedUp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1133" y="4718975"/>
            <a:ext cx="3657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Baisse de résolution d’un facteur 100</a:t>
            </a:r>
          </a:p>
          <a:p>
            <a:pPr algn="ctr"/>
            <a:r>
              <a:rPr lang="fr-FR" dirty="0" smtClean="0"/>
              <a:t>Mais</a:t>
            </a:r>
            <a:br>
              <a:rPr lang="fr-FR" dirty="0" smtClean="0"/>
            </a:br>
            <a:r>
              <a:rPr lang="fr-FR" dirty="0" smtClean="0"/>
              <a:t>Mesure de pose toujours valide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2600" y="4588206"/>
            <a:ext cx="3662199" cy="1125921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76" y="938674"/>
            <a:ext cx="4621618" cy="4604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076" y="1579830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Génération de mires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14328" y="1640328"/>
            <a:ext cx="12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Simulations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14328" y="2181195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Fabrication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895380" y="36446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95380" y="418547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ounded Rectangle 61"/>
          <p:cNvSpPr/>
          <p:nvPr/>
        </p:nvSpPr>
        <p:spPr>
          <a:xfrm>
            <a:off x="2811067" y="2176051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368772" cy="2492312"/>
            <a:chOff x="-580733" y="1052215"/>
            <a:chExt cx="12860122" cy="2492312"/>
          </a:xfrm>
        </p:grpSpPr>
        <p:sp>
          <p:nvSpPr>
            <p:cNvPr id="56" name="TextBox 55"/>
            <p:cNvSpPr txBox="1"/>
            <p:nvPr/>
          </p:nvSpPr>
          <p:spPr>
            <a:xfrm>
              <a:off x="7223284" y="1975337"/>
              <a:ext cx="5056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671297" y="1961898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350365"/>
              <a:ext cx="5016651" cy="1194162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endCxn id="70" idx="0"/>
            </p:cNvCxnSpPr>
            <p:nvPr/>
          </p:nvCxnSpPr>
          <p:spPr>
            <a:xfrm>
              <a:off x="4212351" y="1259822"/>
              <a:ext cx="5190762" cy="70207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04695" y="2807284"/>
            <a:ext cx="278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Génération sur smartphone</a:t>
            </a:r>
            <a:endParaRPr lang="fr-FR" dirty="0"/>
          </a:p>
        </p:txBody>
      </p:sp>
      <p:sp>
        <p:nvSpPr>
          <p:cNvPr id="72" name="Rounded Rectangle 71"/>
          <p:cNvSpPr/>
          <p:nvPr/>
        </p:nvSpPr>
        <p:spPr>
          <a:xfrm>
            <a:off x="1704696" y="2783327"/>
            <a:ext cx="2743164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36733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33928" y="769076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Mesures simultanées force </a:t>
            </a:r>
            <a:r>
              <a:rPr lang="fr-FR" sz="2800" b="1" dirty="0">
                <a:solidFill>
                  <a:srgbClr val="005393"/>
                </a:solidFill>
              </a:rPr>
              <a:t>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50 </a:t>
            </a:r>
            <a:r>
              <a:rPr lang="el-GR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23593" y="1331781"/>
            <a:ext cx="4119015" cy="17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53104" y="2202498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277360" y="2202499"/>
            <a:ext cx="2700533" cy="3599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831" y="871848"/>
            <a:ext cx="4619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Microrobotique</a:t>
            </a:r>
            <a:r>
              <a:rPr lang="fr-FR" b="1" dirty="0" smtClean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Robots de taille microscopique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Robots avec des résolutions micrométriques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link="rId6"/>
          <a:srcRect l="20033" r="16733"/>
          <a:stretch/>
        </p:blipFill>
        <p:spPr>
          <a:xfrm>
            <a:off x="3271396" y="2106064"/>
            <a:ext cx="2970224" cy="3522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431788" y="1911106"/>
            <a:ext cx="2641505" cy="35191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8695" y="5604969"/>
            <a:ext cx="2515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Hexapode HXP-50, Newport</a:t>
            </a:r>
            <a:endParaRPr lang="fr-FR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6080640" y="5604969"/>
            <a:ext cx="3343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Hexapode à jambes souples, Till, 2017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76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730338" y="152423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785009" y="1979731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1 période</a:t>
            </a:r>
            <a:endParaRPr lang="fr-FR" b="1" dirty="0"/>
          </a:p>
        </p:txBody>
      </p:sp>
      <p:sp>
        <p:nvSpPr>
          <p:cNvPr id="94" name="Hexagon 93"/>
          <p:cNvSpPr/>
          <p:nvPr/>
        </p:nvSpPr>
        <p:spPr>
          <a:xfrm>
            <a:off x="305883" y="736365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/>
          <p:cNvSpPr txBox="1"/>
          <p:nvPr/>
        </p:nvSpPr>
        <p:spPr>
          <a:xfrm>
            <a:off x="360554" y="1191862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3 DDL</a:t>
            </a:r>
            <a:endParaRPr lang="fr-FR" b="1" dirty="0"/>
          </a:p>
        </p:txBody>
      </p:sp>
      <p:pic>
        <p:nvPicPr>
          <p:cNvPr id="98" name="Picture 97">
            <a:extLst>
              <a:ext uri="{FF2B5EF4-FFF2-40B4-BE49-F238E27FC236}">
                <a16:creationId xmlns=""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305883" y="233714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extBox 99"/>
          <p:cNvSpPr txBox="1"/>
          <p:nvPr/>
        </p:nvSpPr>
        <p:spPr>
          <a:xfrm>
            <a:off x="375575" y="2623159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Faible robustesse en microscopie</a:t>
            </a:r>
            <a:endParaRPr lang="fr-FR" b="1" dirty="0"/>
          </a:p>
        </p:txBody>
      </p:sp>
      <p:pic>
        <p:nvPicPr>
          <p:cNvPr id="103" name="Picture 102">
            <a:extLst>
              <a:ext uri="{FF2B5EF4-FFF2-40B4-BE49-F238E27FC236}">
                <a16:creationId xmlns=""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730338" y="315268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extBox 104"/>
          <p:cNvSpPr txBox="1"/>
          <p:nvPr/>
        </p:nvSpPr>
        <p:spPr>
          <a:xfrm>
            <a:off x="1800030" y="3490922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Difficultés applicatives à la </a:t>
            </a:r>
            <a:r>
              <a:rPr lang="fr-FR" sz="1600" b="1" dirty="0" err="1" smtClean="0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=""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1426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=""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microrobots souples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=""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=""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2360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=""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=""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=""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2606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=""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=""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114138" y="2467747"/>
            <a:ext cx="4874275" cy="20875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1311" r="15910"/>
          <a:stretch/>
        </p:blipFill>
        <p:spPr>
          <a:xfrm>
            <a:off x="7128115" y="4649650"/>
            <a:ext cx="4846320" cy="190526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0587" y="3542990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Applications 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730338" y="655783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Mesure</a:t>
            </a:r>
            <a:r>
              <a:rPr lang="en-US" sz="2000" b="1" dirty="0" smtClean="0"/>
              <a:t>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151806" y="1158224"/>
            <a:ext cx="224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Plage</a:t>
            </a:r>
            <a:r>
              <a:rPr lang="en-US" sz="2000" b="1" dirty="0" smtClean="0"/>
              <a:t> de 10x10 cm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20260" y="3857904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Décodage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258 -0.291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-1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37604 0.177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7604 -0.1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-89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245 -0.058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282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=""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9853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=""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308911" y="94287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7716" y="1524979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Mesure 6DDL</a:t>
            </a:r>
            <a:endParaRPr lang="fr-FR" b="1" dirty="0"/>
          </a:p>
        </p:txBody>
      </p:sp>
      <p:sp>
        <p:nvSpPr>
          <p:cNvPr id="60" name="Hexagone 59">
            <a:extLst>
              <a:ext uri="{FF2B5EF4-FFF2-40B4-BE49-F238E27FC236}">
                <a16:creationId xmlns=""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720352" y="176289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2873" y="205518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</a:t>
            </a:r>
            <a:r>
              <a:rPr lang="fr-FR" b="1" dirty="0" smtClean="0"/>
              <a:t>mesure 10x10 cm</a:t>
            </a:r>
            <a:r>
              <a:rPr lang="fr-F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b="1" dirty="0"/>
          </a:p>
        </p:txBody>
      </p:sp>
      <p:sp>
        <p:nvSpPr>
          <p:cNvPr id="61" name="Hexagone 60">
            <a:extLst>
              <a:ext uri="{FF2B5EF4-FFF2-40B4-BE49-F238E27FC236}">
                <a16:creationId xmlns=""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308911" y="259589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1093" y="301468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Grande robustesse</a:t>
            </a:r>
            <a:endParaRPr lang="fr-F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=""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739073" y="34053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878749" y="3708356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/>
              <a:t>Aplications</a:t>
            </a:r>
            <a:r>
              <a:rPr lang="fr-FR" sz="1600" b="1" dirty="0" smtClean="0"/>
              <a:t> 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/>
          <p:cNvGrpSpPr/>
          <p:nvPr/>
        </p:nvGrpSpPr>
        <p:grpSpPr>
          <a:xfrm>
            <a:off x="7759083" y="511357"/>
            <a:ext cx="4389750" cy="4788518"/>
            <a:chOff x="7759083" y="511357"/>
            <a:chExt cx="4389750" cy="4788518"/>
          </a:xfrm>
        </p:grpSpPr>
        <p:pic>
          <p:nvPicPr>
            <p:cNvPr id="25" name="Image 24">
              <a:extLst>
                <a:ext uri="{FF2B5EF4-FFF2-40B4-BE49-F238E27FC236}">
                  <a16:creationId xmlns=""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r:link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=""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 rot="11881417">
              <a:off x="10118092" y="3939615"/>
              <a:ext cx="1128368" cy="702301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>
              <a:off x="10979086" y="3360668"/>
              <a:ext cx="1128368" cy="702301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=""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=""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="" xmlns:a16="http://schemas.microsoft.com/office/drawing/2014/main" id="{ADB88E6C-9DDC-49E5-9819-6EB494FA7CA7}"/>
                </a:ext>
              </a:extLst>
            </p:cNvPr>
            <p:cNvPicPr>
              <a:picLocks noChangeAspect="1"/>
            </p:cNvPicPr>
            <p:nvPr/>
          </p:nvPicPr>
          <p:blipFill>
            <a:blip r:link="rId16"/>
            <a:stretch>
              <a:fillRect/>
            </a:stretch>
          </p:blipFill>
          <p:spPr>
            <a:xfrm>
              <a:off x="7759084" y="2965518"/>
              <a:ext cx="2334357" cy="2334357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=""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=""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=""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8033093" y="3024354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11712" y="295606"/>
            <a:ext cx="2880000" cy="6085618"/>
            <a:chOff x="8411712" y="295606"/>
            <a:chExt cx="2880000" cy="6085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11712" y="295606"/>
              <a:ext cx="2880000" cy="288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8411712" y="3501224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70647" y="395563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Intensité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70647" y="3620700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Phase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266830" y="2661870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9836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>
            <a:xfrm>
              <a:off x="9266830" y="5872429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41" t="-10000" r="-735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4396509" y="109912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Zoom </a:t>
            </a:r>
            <a:r>
              <a:rPr lang="fr-FR" dirty="0" err="1" smtClean="0"/>
              <a:t>frang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619640" y="452257"/>
            <a:ext cx="5706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fr-FR" dirty="0" smtClean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 smtClean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 smtClean="0"/>
              <a:t>Résultats</a:t>
            </a:r>
          </a:p>
          <a:p>
            <a:pPr marL="342900" indent="-342900">
              <a:buAutoNum type="arabicParenR"/>
            </a:pPr>
            <a:r>
              <a:rPr lang="fr-FR" dirty="0" smtClean="0"/>
              <a:t>Problématique distance de reconstruction </a:t>
            </a:r>
            <a:r>
              <a:rPr lang="fr-FR" dirty="0" smtClean="0">
                <a:sym typeface="Wingdings" panose="05000000000000000000" pitchFamily="2" charset="2"/>
              </a:rPr>
              <a:t> Stéphane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10"/>
          <a:srcRect r="5517"/>
          <a:stretch/>
        </p:blipFill>
        <p:spPr>
          <a:xfrm>
            <a:off x="3992563" y="1577432"/>
            <a:ext cx="3617277" cy="3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83576" y="4373436"/>
            <a:ext cx="313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Stéphane </a:t>
            </a:r>
            <a:r>
              <a:rPr lang="fr-FR" sz="1400" b="1" dirty="0" err="1" smtClean="0"/>
              <a:t>Cuenat</a:t>
            </a:r>
            <a:endParaRPr lang="fr-FR" sz="1400" b="1" dirty="0" smtClean="0"/>
          </a:p>
          <a:p>
            <a:r>
              <a:rPr lang="fr-FR" sz="1400" dirty="0" smtClean="0"/>
              <a:t>Thèse commencée en Mars 2021</a:t>
            </a:r>
          </a:p>
          <a:p>
            <a:r>
              <a:rPr lang="fr-FR" sz="1400" dirty="0" smtClean="0"/>
              <a:t>Encadré par R. Couturier et G. Perrot</a:t>
            </a:r>
            <a:endParaRPr lang="fr-FR" sz="1400" dirty="0"/>
          </a:p>
        </p:txBody>
      </p:sp>
      <p:sp>
        <p:nvSpPr>
          <p:cNvPr id="3" name="Hexagone 2">
            <a:extLst>
              <a:ext uri="{FF2B5EF4-FFF2-40B4-BE49-F238E27FC236}">
                <a16:creationId xmlns="" xmlns:a16="http://schemas.microsoft.com/office/drawing/2014/main" id="{47449248-2F66-4249-A6DD-FC3E94FD8136}"/>
              </a:ext>
            </a:extLst>
          </p:cNvPr>
          <p:cNvSpPr/>
          <p:nvPr/>
        </p:nvSpPr>
        <p:spPr>
          <a:xfrm rot="16200000">
            <a:off x="5135894" y="4204473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Comment augmenter cette plage ?</a:t>
              </a:r>
              <a:endParaRPr lang="fr-FR" b="1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1722" y="956438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Revues internationales à comité de lecture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693421" y="144962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Parus</a:t>
            </a:r>
            <a:endParaRPr lang="fr-FR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60096" y="38585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Soumis</a:t>
            </a:r>
            <a:endParaRPr lang="fr-FR" u="sng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50184" y="1867493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Sensing</a:t>
            </a:r>
            <a:r>
              <a:rPr lang="fr-FR" sz="1400" b="1" dirty="0" smtClean="0"/>
              <a:t> one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over </a:t>
            </a:r>
            <a:r>
              <a:rPr lang="fr-FR" sz="1400" b="1" dirty="0" err="1" smtClean="0"/>
              <a:t>ten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centimeters</a:t>
            </a:r>
            <a:r>
              <a:rPr lang="fr-FR" sz="1400" b="1" dirty="0" smtClean="0"/>
              <a:t>: A </a:t>
            </a:r>
            <a:r>
              <a:rPr lang="fr-FR" sz="1400" b="1" dirty="0" err="1" smtClean="0"/>
              <a:t>microencoded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target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visual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in-plane</a:t>
            </a:r>
            <a:r>
              <a:rPr lang="fr-FR" sz="1400" b="1" dirty="0" smtClean="0"/>
              <a:t> position </a:t>
            </a:r>
            <a:r>
              <a:rPr lang="fr-FR" sz="1400" b="1" dirty="0" err="1" smtClean="0"/>
              <a:t>measurement</a:t>
            </a:r>
            <a:r>
              <a:rPr lang="fr-FR" sz="1400" dirty="0" smtClean="0"/>
              <a:t>. </a:t>
            </a:r>
            <a:r>
              <a:rPr lang="fr-FR" sz="1400" i="1" dirty="0" smtClean="0"/>
              <a:t>IEEE/ASME Transactions on </a:t>
            </a:r>
            <a:r>
              <a:rPr lang="fr-FR" sz="1400" i="1" dirty="0" err="1" smtClean="0"/>
              <a:t>Mechatronics</a:t>
            </a:r>
            <a:r>
              <a:rPr lang="fr-FR" sz="1400" dirty="0" smtClean="0"/>
              <a:t>, </a:t>
            </a:r>
            <a:r>
              <a:rPr lang="fr-FR" sz="1400" i="1" dirty="0" smtClean="0"/>
              <a:t>25</a:t>
            </a:r>
            <a:r>
              <a:rPr lang="fr-FR" sz="1400" dirty="0" smtClean="0"/>
              <a:t>(3), 1193-1201.</a:t>
            </a:r>
            <a:endParaRPr lang="fr-FR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50183" y="4332229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50183" y="3182324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Robust</a:t>
            </a:r>
            <a:r>
              <a:rPr lang="fr-FR" sz="1400" b="1" dirty="0" smtClean="0"/>
              <a:t> phase-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decoding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absolute</a:t>
            </a:r>
            <a:r>
              <a:rPr lang="fr-FR" sz="1400" b="1" dirty="0" smtClean="0"/>
              <a:t> (X, Y, Θ) </a:t>
            </a:r>
            <a:r>
              <a:rPr lang="fr-FR" sz="1400" b="1" dirty="0" err="1" smtClean="0"/>
              <a:t>positioning</a:t>
            </a:r>
            <a:r>
              <a:rPr lang="fr-FR" sz="1400" b="1" dirty="0" smtClean="0"/>
              <a:t> by vision</a:t>
            </a:r>
            <a:r>
              <a:rPr lang="fr-FR" sz="1400" dirty="0" smtClean="0"/>
              <a:t>. </a:t>
            </a:r>
            <a:r>
              <a:rPr lang="fr-FR" sz="1400" i="1" dirty="0" smtClean="0"/>
              <a:t>IEEE Transactions on Instrumentation and </a:t>
            </a:r>
            <a:r>
              <a:rPr lang="fr-FR" sz="1400" i="1" dirty="0" err="1" smtClean="0"/>
              <a:t>Measurement</a:t>
            </a:r>
            <a:r>
              <a:rPr lang="fr-FR" sz="1400" dirty="0" smtClean="0"/>
              <a:t>, </a:t>
            </a:r>
            <a:r>
              <a:rPr lang="fr-FR" sz="1400" i="1" dirty="0" smtClean="0"/>
              <a:t>70</a:t>
            </a:r>
            <a:r>
              <a:rPr lang="fr-FR" sz="1400" dirty="0" smtClean="0"/>
              <a:t>, 1-12.</a:t>
            </a:r>
            <a:endParaRPr lang="fr-F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50183" y="4979308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Lehmann, 0., </a:t>
            </a:r>
            <a:r>
              <a:rPr lang="fr-FR" sz="1400" dirty="0" err="1" smtClean="0"/>
              <a:t>Govilas</a:t>
            </a:r>
            <a:r>
              <a:rPr lang="fr-FR" sz="1400" dirty="0" smtClean="0"/>
              <a:t>, J., Laurent, G. J., </a:t>
            </a:r>
            <a:r>
              <a:rPr lang="fr-FR" sz="1400" dirty="0" err="1" smtClean="0"/>
              <a:t>Saa-dana</a:t>
            </a:r>
            <a:r>
              <a:rPr lang="fr-FR" sz="1400" dirty="0" smtClean="0"/>
              <a:t>, H., Sandoz, P., Gauthier, V., </a:t>
            </a:r>
            <a:r>
              <a:rPr lang="fr-FR" sz="1400" dirty="0" err="1" smtClean="0"/>
              <a:t>Lefevre</a:t>
            </a:r>
            <a:r>
              <a:rPr lang="fr-FR" sz="1400" dirty="0" smtClean="0"/>
              <a:t>, A., </a:t>
            </a:r>
            <a:r>
              <a:rPr lang="fr-FR" sz="1400" dirty="0" err="1" smtClean="0"/>
              <a:t>Bolopion</a:t>
            </a:r>
            <a:r>
              <a:rPr lang="fr-FR" sz="1400" dirty="0" smtClean="0"/>
              <a:t>, A., Agnus, </a:t>
            </a:r>
            <a:r>
              <a:rPr lang="fr-FR" sz="1400" dirty="0" err="1" smtClean="0"/>
              <a:t>J.,Placet</a:t>
            </a:r>
            <a:r>
              <a:rPr lang="fr-FR" sz="1400" dirty="0" smtClean="0"/>
              <a:t>, V.,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</a:t>
            </a:r>
            <a:r>
              <a:rPr lang="fr-FR" sz="1400" b="1" dirty="0" err="1" smtClean="0"/>
              <a:t>Robotic</a:t>
            </a:r>
            <a:r>
              <a:rPr lang="fr-FR" sz="1400" b="1" dirty="0" smtClean="0"/>
              <a:t> Micro-</a:t>
            </a:r>
            <a:r>
              <a:rPr lang="fr-FR" sz="1400" b="1" dirty="0" err="1" smtClean="0"/>
              <a:t>Assembly</a:t>
            </a:r>
            <a:r>
              <a:rPr lang="fr-FR" sz="1400" b="1" dirty="0" smtClean="0"/>
              <a:t> of </a:t>
            </a:r>
            <a:r>
              <a:rPr lang="fr-FR" sz="1400" b="1" dirty="0" err="1" smtClean="0"/>
              <a:t>Fluidic</a:t>
            </a:r>
            <a:r>
              <a:rPr lang="fr-FR" sz="1400" b="1" dirty="0" smtClean="0"/>
              <a:t> Chips and Single </a:t>
            </a:r>
            <a:r>
              <a:rPr lang="fr-FR" sz="1400" b="1" dirty="0" err="1" smtClean="0"/>
              <a:t>Fiber</a:t>
            </a:r>
            <a:r>
              <a:rPr lang="fr-FR" sz="1400" b="1" dirty="0" smtClean="0"/>
              <a:t> Compression Test 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-on XYΘ Visual </a:t>
            </a:r>
            <a:r>
              <a:rPr lang="fr-FR" sz="1400" b="1" dirty="0" err="1" smtClean="0"/>
              <a:t>Measurement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High-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Fiducial</a:t>
            </a:r>
            <a:r>
              <a:rPr lang="fr-FR" sz="1400" b="1" dirty="0" smtClean="0"/>
              <a:t> Markers</a:t>
            </a:r>
            <a:r>
              <a:rPr lang="fr-FR" sz="1400" b="1" i="1" dirty="0" smtClean="0"/>
              <a:t>. </a:t>
            </a:r>
            <a:r>
              <a:rPr lang="fr-FR" sz="1400" i="1" dirty="0" smtClean="0"/>
              <a:t>IEEE Transactions </a:t>
            </a:r>
            <a:r>
              <a:rPr lang="fr-FR" sz="1400" i="1" dirty="0" err="1" smtClean="0"/>
              <a:t>onAutomation</a:t>
            </a:r>
            <a:r>
              <a:rPr lang="fr-FR" sz="1400" i="1" dirty="0" smtClean="0"/>
              <a:t> Science and Engineering, </a:t>
            </a:r>
            <a:r>
              <a:rPr lang="fr-FR" sz="1400" dirty="0" smtClean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50183" y="2505455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 smtClean="0"/>
              <a:t>Mauzé</a:t>
            </a:r>
            <a:r>
              <a:rPr lang="fr-FR" sz="1400" dirty="0" smtClean="0"/>
              <a:t>, B., </a:t>
            </a:r>
            <a:r>
              <a:rPr lang="fr-FR" sz="1400" dirty="0" err="1" smtClean="0"/>
              <a:t>Dahmouche</a:t>
            </a:r>
            <a:r>
              <a:rPr lang="fr-FR" sz="1400" dirty="0" smtClean="0"/>
              <a:t>, R., Laurent, G. J., </a:t>
            </a:r>
            <a:r>
              <a:rPr lang="fr-FR" sz="1400" u="sng" dirty="0" smtClean="0"/>
              <a:t>André, A. N., </a:t>
            </a:r>
            <a:r>
              <a:rPr lang="fr-FR" sz="1400" dirty="0" err="1" smtClean="0"/>
              <a:t>Rougeot</a:t>
            </a:r>
            <a:r>
              <a:rPr lang="fr-FR" sz="1400" dirty="0" smtClean="0"/>
              <a:t>, P., Sandoz, P.,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(2020).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a </a:t>
            </a:r>
            <a:r>
              <a:rPr lang="fr-FR" sz="1400" b="1" dirty="0" err="1" smtClean="0"/>
              <a:t>planar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parallel</a:t>
            </a:r>
            <a:r>
              <a:rPr lang="fr-FR" sz="1400" b="1" dirty="0" smtClean="0"/>
              <a:t> continuum robot.</a:t>
            </a:r>
            <a:r>
              <a:rPr lang="fr-FR" sz="1400" dirty="0" smtClean="0"/>
              <a:t> </a:t>
            </a:r>
            <a:r>
              <a:rPr lang="fr-FR" sz="1400" i="1" dirty="0" smtClean="0"/>
              <a:t>IEEE </a:t>
            </a:r>
            <a:r>
              <a:rPr lang="fr-FR" sz="1400" i="1" dirty="0" err="1" smtClean="0"/>
              <a:t>Robotics</a:t>
            </a:r>
            <a:r>
              <a:rPr lang="fr-FR" sz="1400" i="1" dirty="0" smtClean="0"/>
              <a:t> and Automation </a:t>
            </a:r>
            <a:r>
              <a:rPr lang="fr-FR" sz="1400" i="1" dirty="0" err="1" smtClean="0"/>
              <a:t>Letters</a:t>
            </a:r>
            <a:r>
              <a:rPr lang="fr-FR" sz="1400" dirty="0" smtClean="0"/>
              <a:t>, </a:t>
            </a:r>
            <a:r>
              <a:rPr lang="fr-FR" sz="1400" i="1" dirty="0" smtClean="0"/>
              <a:t>5</a:t>
            </a:r>
            <a:r>
              <a:rPr lang="fr-FR" sz="1400" dirty="0" smtClean="0"/>
              <a:t>(3), 3806-3813.</a:t>
            </a:r>
            <a:endParaRPr lang="fr-FR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606473" y="812800"/>
            <a:ext cx="133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A compléter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0390" y="1037102"/>
            <a:ext cx="28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presta industrielle </a:t>
            </a:r>
            <a:r>
              <a:rPr lang="fr-FR" dirty="0" err="1" smtClean="0"/>
              <a:t>Percipio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1D2EDE88-2842-443F-9AA4-54BFA62F6AF8}"/>
              </a:ext>
            </a:extLst>
          </p:cNvPr>
          <p:cNvGrpSpPr/>
          <p:nvPr/>
        </p:nvGrpSpPr>
        <p:grpSpPr>
          <a:xfrm>
            <a:off x="1128366" y="2352731"/>
            <a:ext cx="3185924" cy="2636322"/>
            <a:chOff x="-133666" y="2275629"/>
            <a:chExt cx="3185924" cy="3138491"/>
          </a:xfrm>
        </p:grpSpPr>
        <p:sp>
          <p:nvSpPr>
            <p:cNvPr id="5" name="Forme libre : forme 4">
              <a:extLst>
                <a:ext uri="{FF2B5EF4-FFF2-40B4-BE49-F238E27FC236}">
                  <a16:creationId xmlns="" xmlns:a16="http://schemas.microsoft.com/office/drawing/2014/main" id="{4D332372-A590-485C-A18A-8EFF8700761C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26BF3189-2157-4D29-BED0-06582CDE840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6">
              <a:extLst>
                <a:ext uri="{FF2B5EF4-FFF2-40B4-BE49-F238E27FC236}">
                  <a16:creationId xmlns="" xmlns:a16="http://schemas.microsoft.com/office/drawing/2014/main" id="{02178A76-0045-4196-8482-0A924CA1EAA9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="" xmlns:a16="http://schemas.microsoft.com/office/drawing/2014/main" id="{096EF295-0FF5-4CB9-818C-33A571DB12E8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D1545FB-0D50-4A5A-8310-588398F44937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="" xmlns:a16="http://schemas.microsoft.com/office/drawing/2014/main" id="{405669DA-F50A-45F4-9614-E0708029676E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="" xmlns:a16="http://schemas.microsoft.com/office/drawing/2014/main" id="{A7FF6D15-3610-4881-8D87-8BB514C6706C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958" t="-12935" r="-15544" b="-26567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0FF5987A-3244-465E-AA68-3269990BF480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="" xmlns:a16="http://schemas.microsoft.com/office/drawing/2014/main" id="{F64A74C7-2C5F-456C-8BD9-E0AF01A398A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3861" b="-1110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="" xmlns:a16="http://schemas.microsoft.com/office/drawing/2014/main" id="{7C0330BD-2CED-4A96-A335-407CE80FA05D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11B826F1-9E71-4CE6-B65F-2D83D9913DD4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e libre : forme 18">
              <a:extLst>
                <a:ext uri="{FF2B5EF4-FFF2-40B4-BE49-F238E27FC236}">
                  <a16:creationId xmlns="" xmlns:a16="http://schemas.microsoft.com/office/drawing/2014/main" id="{089C02EE-8EEC-4F01-8545-B13F07D0714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="" xmlns:a16="http://schemas.microsoft.com/office/drawing/2014/main" id="{D9C2FEB2-1228-4FA7-9D4E-55923DAC654C}"/>
              </a:ext>
            </a:extLst>
          </p:cNvPr>
          <p:cNvGrpSpPr/>
          <p:nvPr/>
        </p:nvGrpSpPr>
        <p:grpSpPr>
          <a:xfrm>
            <a:off x="2809006" y="2352731"/>
            <a:ext cx="3185924" cy="2636322"/>
            <a:chOff x="-133666" y="2275629"/>
            <a:chExt cx="3185924" cy="3138491"/>
          </a:xfrm>
        </p:grpSpPr>
        <p:sp>
          <p:nvSpPr>
            <p:cNvPr id="25" name="Forme libre : forme 24">
              <a:extLst>
                <a:ext uri="{FF2B5EF4-FFF2-40B4-BE49-F238E27FC236}">
                  <a16:creationId xmlns="" xmlns:a16="http://schemas.microsoft.com/office/drawing/2014/main" id="{913340B1-762E-4E8A-AF9A-0AF2A6AE952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815D3A5F-70C7-42B9-81AC-5C02B39818B2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e libre : forme 26">
              <a:extLst>
                <a:ext uri="{FF2B5EF4-FFF2-40B4-BE49-F238E27FC236}">
                  <a16:creationId xmlns="" xmlns:a16="http://schemas.microsoft.com/office/drawing/2014/main" id="{6E6D6FFD-E90E-4BE6-9258-3E67F08920CF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373" t="-8514" r="-10037" b="-2488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="" xmlns:a16="http://schemas.microsoft.com/office/drawing/2014/main" id="{1DCF8845-0B18-48F4-B088-0A6DC6CF88C2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8A4D1782-259F-41D9-B2EB-0B4849ABD3BE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="" xmlns:a16="http://schemas.microsoft.com/office/drawing/2014/main" id="{DA652C46-8025-4D31-8258-4C39ECE2E47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="" xmlns:a16="http://schemas.microsoft.com/office/drawing/2014/main" id="{91CE12DB-1A25-4D67-AE46-FDCD73733C0A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C560AFAA-17E7-4616-A590-BA95159CA14C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orme libre : forme 32">
              <a:extLst>
                <a:ext uri="{FF2B5EF4-FFF2-40B4-BE49-F238E27FC236}">
                  <a16:creationId xmlns="" xmlns:a16="http://schemas.microsoft.com/office/drawing/2014/main" id="{4236936F-F9E0-47A9-926F-E66508390BBA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="" xmlns:a16="http://schemas.microsoft.com/office/drawing/2014/main" id="{48CAE3C1-4584-41C8-B9E9-0036606527FA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r="-3863" b="-1230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A2C8CB03-B777-4352-90BF-5E350627B33F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 : forme 35">
              <a:extLst>
                <a:ext uri="{FF2B5EF4-FFF2-40B4-BE49-F238E27FC236}">
                  <a16:creationId xmlns="" xmlns:a16="http://schemas.microsoft.com/office/drawing/2014/main" id="{D78FD2D9-7D0E-4A96-8E28-DA01C482772F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</p:grpSp>
      <p:sp>
        <p:nvSpPr>
          <p:cNvPr id="38" name="Forme libre : forme 37">
            <a:extLst>
              <a:ext uri="{FF2B5EF4-FFF2-40B4-BE49-F238E27FC236}">
                <a16:creationId xmlns="" xmlns:a16="http://schemas.microsoft.com/office/drawing/2014/main" id="{446464BD-E26C-420C-9BB3-8936594262EE}"/>
              </a:ext>
            </a:extLst>
          </p:cNvPr>
          <p:cNvSpPr/>
          <p:nvPr/>
        </p:nvSpPr>
        <p:spPr>
          <a:xfrm>
            <a:off x="5896598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8B58DFA9-E1D8-4773-8C26-745B8783270F}"/>
              </a:ext>
            </a:extLst>
          </p:cNvPr>
          <p:cNvSpPr/>
          <p:nvPr/>
        </p:nvSpPr>
        <p:spPr>
          <a:xfrm>
            <a:off x="6689894" y="2501407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orme libre : forme 39">
            <a:extLst>
              <a:ext uri="{FF2B5EF4-FFF2-40B4-BE49-F238E27FC236}">
                <a16:creationId xmlns="" xmlns:a16="http://schemas.microsoft.com/office/drawing/2014/main" id="{6C2D13F5-BA81-4603-8FA5-E40CBB74E970}"/>
              </a:ext>
            </a:extLst>
          </p:cNvPr>
          <p:cNvSpPr/>
          <p:nvPr/>
        </p:nvSpPr>
        <p:spPr>
          <a:xfrm>
            <a:off x="5065072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2151D97D-1B62-4578-8FB7-738AFF449E9D}"/>
              </a:ext>
            </a:extLst>
          </p:cNvPr>
          <p:cNvSpPr/>
          <p:nvPr/>
        </p:nvSpPr>
        <p:spPr>
          <a:xfrm>
            <a:off x="4491606" y="3132387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9C2D039-6F13-472F-88AA-BFFAC14B5D75}"/>
              </a:ext>
            </a:extLst>
          </p:cNvPr>
          <p:cNvSpPr/>
          <p:nvPr/>
        </p:nvSpPr>
        <p:spPr>
          <a:xfrm>
            <a:off x="6689894" y="3763368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=""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065072" y="361469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05315EB-695B-4CD2-B742-A9CBCB90FD3D}"/>
              </a:ext>
            </a:extLst>
          </p:cNvPr>
          <p:cNvSpPr/>
          <p:nvPr/>
        </p:nvSpPr>
        <p:spPr>
          <a:xfrm>
            <a:off x="4491606" y="4394349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0" name="Groupe 49">
            <a:extLst>
              <a:ext uri="{FF2B5EF4-FFF2-40B4-BE49-F238E27FC236}">
                <a16:creationId xmlns="" xmlns:a16="http://schemas.microsoft.com/office/drawing/2014/main" id="{F4A16594-57A2-423C-A0DF-067B126778FE}"/>
              </a:ext>
            </a:extLst>
          </p:cNvPr>
          <p:cNvGrpSpPr/>
          <p:nvPr/>
        </p:nvGrpSpPr>
        <p:grpSpPr>
          <a:xfrm>
            <a:off x="5315819" y="2352731"/>
            <a:ext cx="3185924" cy="2636322"/>
            <a:chOff x="-133666" y="2275629"/>
            <a:chExt cx="3185924" cy="3138491"/>
          </a:xfrm>
        </p:grpSpPr>
        <p:sp>
          <p:nvSpPr>
            <p:cNvPr id="51" name="Forme libre : forme 50">
              <a:extLst>
                <a:ext uri="{FF2B5EF4-FFF2-40B4-BE49-F238E27FC236}">
                  <a16:creationId xmlns="" xmlns:a16="http://schemas.microsoft.com/office/drawing/2014/main" id="{7AA64A66-C252-4EC2-ACA9-DB5DDA04C95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118F0401-FA65-42DC-A7A8-176ADD71DFAD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orme libre : forme 53">
              <a:extLst>
                <a:ext uri="{FF2B5EF4-FFF2-40B4-BE49-F238E27FC236}">
                  <a16:creationId xmlns="" xmlns:a16="http://schemas.microsoft.com/office/drawing/2014/main" id="{808962B2-8798-47B2-AB91-336270173C91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05955371-451B-4E82-ABDF-CB900414C72C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orme libre : forme 55">
              <a:extLst>
                <a:ext uri="{FF2B5EF4-FFF2-40B4-BE49-F238E27FC236}">
                  <a16:creationId xmlns="" xmlns:a16="http://schemas.microsoft.com/office/drawing/2014/main" id="{0BCAB614-65C2-4FC2-B5C3-F22199BA96B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="" xmlns:a16="http://schemas.microsoft.com/office/drawing/2014/main" id="{B1BF614B-2EAE-4E8D-B981-52ED3864355B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3DCB1C26-5922-48BE-999F-51139FBD7CC5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orme libre : forme 58">
              <a:extLst>
                <a:ext uri="{FF2B5EF4-FFF2-40B4-BE49-F238E27FC236}">
                  <a16:creationId xmlns="" xmlns:a16="http://schemas.microsoft.com/office/drawing/2014/main" id="{13DAEB05-1018-4617-A9AF-3BF0C0DD0A4D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="" xmlns:a16="http://schemas.microsoft.com/office/drawing/2014/main" id="{841D0311-7A8B-47D2-9008-D188B7627F29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E366A947-458E-464F-A4D0-9DB56BD9802E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orme libre : forme 61">
              <a:extLst>
                <a:ext uri="{FF2B5EF4-FFF2-40B4-BE49-F238E27FC236}">
                  <a16:creationId xmlns="" xmlns:a16="http://schemas.microsoft.com/office/drawing/2014/main" id="{4D7458D2-9ADF-4849-AD24-7A3DE9DDD8B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="" xmlns:a16="http://schemas.microsoft.com/office/drawing/2014/main" id="{E15CC498-B16B-492D-90D5-3D57FC61A40F}"/>
              </a:ext>
            </a:extLst>
          </p:cNvPr>
          <p:cNvGrpSpPr/>
          <p:nvPr/>
        </p:nvGrpSpPr>
        <p:grpSpPr>
          <a:xfrm>
            <a:off x="6978555" y="2352731"/>
            <a:ext cx="3185924" cy="2636322"/>
            <a:chOff x="-133666" y="2275629"/>
            <a:chExt cx="3185924" cy="3138491"/>
          </a:xfrm>
        </p:grpSpPr>
        <p:sp>
          <p:nvSpPr>
            <p:cNvPr id="64" name="Forme libre : forme 63">
              <a:extLst>
                <a:ext uri="{FF2B5EF4-FFF2-40B4-BE49-F238E27FC236}">
                  <a16:creationId xmlns="" xmlns:a16="http://schemas.microsoft.com/office/drawing/2014/main" id="{05B7D06D-9FA1-43E0-9025-DD5938EE99C5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28DC6E1D-0911-4CF9-9653-10F2539E4249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orme libre : forme 65">
              <a:extLst>
                <a:ext uri="{FF2B5EF4-FFF2-40B4-BE49-F238E27FC236}">
                  <a16:creationId xmlns="" xmlns:a16="http://schemas.microsoft.com/office/drawing/2014/main" id="{A7B8415A-2D23-4E8A-A7BC-010FD4EC534C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490" t="-8858" r="-7320" b="-1363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="" xmlns:a16="http://schemas.microsoft.com/office/drawing/2014/main" id="{354769E9-5A3C-41FE-AEFA-D858DE595373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4910030D-D58C-4A07-88D9-D70D72B32AF6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orme libre : forme 68">
              <a:extLst>
                <a:ext uri="{FF2B5EF4-FFF2-40B4-BE49-F238E27FC236}">
                  <a16:creationId xmlns="" xmlns:a16="http://schemas.microsoft.com/office/drawing/2014/main" id="{89438EDA-B6E6-4AC6-8666-C14675E2B01A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="" xmlns:a16="http://schemas.microsoft.com/office/drawing/2014/main" id="{3928E963-FC15-4028-9042-EDF9F4696164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F65E8E20-986B-4C6A-A241-B7F9D1265AF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orme libre : forme 71">
              <a:extLst>
                <a:ext uri="{FF2B5EF4-FFF2-40B4-BE49-F238E27FC236}">
                  <a16:creationId xmlns="" xmlns:a16="http://schemas.microsoft.com/office/drawing/2014/main" id="{80FE4755-84DA-4ED7-8909-60DE900891E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36" t="-4880" r="-5080" b="-1195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="" xmlns:a16="http://schemas.microsoft.com/office/drawing/2014/main" id="{DE5B667C-11BC-4939-9BEB-4984673E76FB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1" r="-6215" b="-212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2716A471-9DD4-4A94-A26E-BF96F31938DD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orme libre : forme 74">
              <a:extLst>
                <a:ext uri="{FF2B5EF4-FFF2-40B4-BE49-F238E27FC236}">
                  <a16:creationId xmlns="" xmlns:a16="http://schemas.microsoft.com/office/drawing/2014/main" id="{C3AC8588-2912-4F0B-99AA-409111BF13B0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="" xmlns:a16="http://schemas.microsoft.com/office/drawing/2014/main" id="{5D475E97-0170-4EB8-B6F1-8D07608507A8}"/>
              </a:ext>
            </a:extLst>
          </p:cNvPr>
          <p:cNvGrpSpPr/>
          <p:nvPr/>
        </p:nvGrpSpPr>
        <p:grpSpPr>
          <a:xfrm>
            <a:off x="-518445" y="2352731"/>
            <a:ext cx="3185924" cy="2636322"/>
            <a:chOff x="-133666" y="2275629"/>
            <a:chExt cx="3185924" cy="3138491"/>
          </a:xfrm>
        </p:grpSpPr>
        <p:sp>
          <p:nvSpPr>
            <p:cNvPr id="77" name="Forme libre : forme 76">
              <a:extLst>
                <a:ext uri="{FF2B5EF4-FFF2-40B4-BE49-F238E27FC236}">
                  <a16:creationId xmlns="" xmlns:a16="http://schemas.microsoft.com/office/drawing/2014/main" id="{1F75AE93-BAAE-42BB-B819-213CADC5C7D4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858" t="-6960" r="-4126" b="-2732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462E39E3-4727-444A-8FE6-E902182ABC07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orme libre : forme 78">
              <a:extLst>
                <a:ext uri="{FF2B5EF4-FFF2-40B4-BE49-F238E27FC236}">
                  <a16:creationId xmlns="" xmlns:a16="http://schemas.microsoft.com/office/drawing/2014/main" id="{1FA748A8-7940-4A13-86BF-49B78B5B5EF3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="" xmlns:a16="http://schemas.microsoft.com/office/drawing/2014/main" id="{168F866E-8B6B-4FF9-90A7-3B8C9EDDE9AB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="" xmlns:a16="http://schemas.microsoft.com/office/drawing/2014/main" id="{285431D3-03AB-41C4-B69A-31A813A9C862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orme libre : forme 81">
              <a:extLst>
                <a:ext uri="{FF2B5EF4-FFF2-40B4-BE49-F238E27FC236}">
                  <a16:creationId xmlns="" xmlns:a16="http://schemas.microsoft.com/office/drawing/2014/main" id="{566A6E6A-568D-4A60-8B58-E8811202165C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t="-1" r="-4608" b="-1364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="" xmlns:a16="http://schemas.microsoft.com/office/drawing/2014/main" id="{B63A0460-BB0C-48BB-A34F-4A5AFD7475A8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5" t="-4804" r="-141" b="-243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7CC660EA-953D-4BE6-AC2A-F124DBB863F1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orme libre : forme 84">
              <a:extLst>
                <a:ext uri="{FF2B5EF4-FFF2-40B4-BE49-F238E27FC236}">
                  <a16:creationId xmlns="" xmlns:a16="http://schemas.microsoft.com/office/drawing/2014/main" id="{0DE0302A-384D-4251-A1F6-DFD7DB7BA99E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="" xmlns:a16="http://schemas.microsoft.com/office/drawing/2014/main" id="{0BFD44AB-6312-42D3-978F-721A8A673C8C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3CCB3A2C-C320-49D6-970C-C008CAAB92FA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orme libre : forme 87">
              <a:extLst>
                <a:ext uri="{FF2B5EF4-FFF2-40B4-BE49-F238E27FC236}">
                  <a16:creationId xmlns="" xmlns:a16="http://schemas.microsoft.com/office/drawing/2014/main" id="{F6EC219D-3BD8-4DFE-922F-6828CB0FD4C9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-1" r="-1752" b="-952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sp>
        <p:nvSpPr>
          <p:cNvPr id="89" name="Forme libre : forme 88">
            <a:extLst>
              <a:ext uri="{FF2B5EF4-FFF2-40B4-BE49-F238E27FC236}">
                <a16:creationId xmlns="" xmlns:a16="http://schemas.microsoft.com/office/drawing/2014/main" id="{F89884A1-17A8-446B-A31B-1E4631F99D95}"/>
              </a:ext>
            </a:extLst>
          </p:cNvPr>
          <p:cNvSpPr/>
          <p:nvPr/>
        </p:nvSpPr>
        <p:spPr>
          <a:xfrm>
            <a:off x="5455880" y="424567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grpSp>
        <p:nvGrpSpPr>
          <p:cNvPr id="90" name="Groupe 89">
            <a:extLst>
              <a:ext uri="{FF2B5EF4-FFF2-40B4-BE49-F238E27FC236}">
                <a16:creationId xmlns="" xmlns:a16="http://schemas.microsoft.com/office/drawing/2014/main" id="{1AB5E606-D910-41B1-8DEB-9C13219F0084}"/>
              </a:ext>
            </a:extLst>
          </p:cNvPr>
          <p:cNvGrpSpPr/>
          <p:nvPr/>
        </p:nvGrpSpPr>
        <p:grpSpPr>
          <a:xfrm>
            <a:off x="8624679" y="2345619"/>
            <a:ext cx="3185924" cy="2636322"/>
            <a:chOff x="-133666" y="2275629"/>
            <a:chExt cx="3185924" cy="3138491"/>
          </a:xfrm>
        </p:grpSpPr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605180B1-6B40-40F2-BE26-508ECC51BD4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orme libre : forme 92">
              <a:extLst>
                <a:ext uri="{FF2B5EF4-FFF2-40B4-BE49-F238E27FC236}">
                  <a16:creationId xmlns="" xmlns:a16="http://schemas.microsoft.com/office/drawing/2014/main" id="{07570B7D-1662-4303-BFE7-F9A673E43DF6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396" t="3619" r="-402" b="-110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="" xmlns:a16="http://schemas.microsoft.com/office/drawing/2014/main" id="{74219E1E-FA5F-48E6-A085-49BCDF07FF5F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961" t="-658" r="-998" b="-1336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C55E1D57-62C1-4796-81CB-1A44D5003C6D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9E1A1DC8-7B3C-4AF3-9790-83445524925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orme libre : forme 98">
              <a:extLst>
                <a:ext uri="{FF2B5EF4-FFF2-40B4-BE49-F238E27FC236}">
                  <a16:creationId xmlns="" xmlns:a16="http://schemas.microsoft.com/office/drawing/2014/main" id="{B8E0388B-2D28-44C8-BF77-DEA89B465074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="" xmlns:a16="http://schemas.microsoft.com/office/drawing/2014/main" id="{F8E85F7C-6D89-421E-BA4F-4B0E36826582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r="-108787" b="-3625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2632FAC2-F3C9-4DA2-8988-F1386CA997D6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6" name="Forme libre : forme 95">
            <a:extLst>
              <a:ext uri="{FF2B5EF4-FFF2-40B4-BE49-F238E27FC236}">
                <a16:creationId xmlns="" xmlns:a16="http://schemas.microsoft.com/office/drawing/2014/main" id="{C9DB06A6-24AA-41DC-9779-48566E703872}"/>
              </a:ext>
            </a:extLst>
          </p:cNvPr>
          <p:cNvSpPr/>
          <p:nvPr/>
        </p:nvSpPr>
        <p:spPr>
          <a:xfrm>
            <a:off x="170516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97" name="Forme libre : forme 96">
            <a:extLst>
              <a:ext uri="{FF2B5EF4-FFF2-40B4-BE49-F238E27FC236}">
                <a16:creationId xmlns="" xmlns:a16="http://schemas.microsoft.com/office/drawing/2014/main" id="{581D4A48-D9CB-41D5-A905-33245FE00FE9}"/>
              </a:ext>
            </a:extLst>
          </p:cNvPr>
          <p:cNvSpPr/>
          <p:nvPr/>
        </p:nvSpPr>
        <p:spPr>
          <a:xfrm>
            <a:off x="253669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133" r="-2284" b="-132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2" name="Forme libre : forme 101">
            <a:extLst>
              <a:ext uri="{FF2B5EF4-FFF2-40B4-BE49-F238E27FC236}">
                <a16:creationId xmlns="" xmlns:a16="http://schemas.microsoft.com/office/drawing/2014/main" id="{65F623B3-4661-4EEC-862E-C1CC578D10C5}"/>
              </a:ext>
            </a:extLst>
          </p:cNvPr>
          <p:cNvSpPr/>
          <p:nvPr/>
        </p:nvSpPr>
        <p:spPr>
          <a:xfrm>
            <a:off x="338580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="" xmlns:a16="http://schemas.microsoft.com/office/drawing/2014/main" id="{CE6FB938-A63A-4EDE-98AB-AFF86EE95A9B}"/>
              </a:ext>
            </a:extLst>
          </p:cNvPr>
          <p:cNvSpPr/>
          <p:nvPr/>
        </p:nvSpPr>
        <p:spPr>
          <a:xfrm>
            <a:off x="421733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" t="-956" r="-3683" b="-106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 dirty="0"/>
          </a:p>
        </p:txBody>
      </p:sp>
      <p:sp>
        <p:nvSpPr>
          <p:cNvPr id="104" name="Forme libre : forme 103">
            <a:extLst>
              <a:ext uri="{FF2B5EF4-FFF2-40B4-BE49-F238E27FC236}">
                <a16:creationId xmlns="" xmlns:a16="http://schemas.microsoft.com/office/drawing/2014/main" id="{B398C697-FDDA-4E35-B17B-4EAA593E2A74}"/>
              </a:ext>
            </a:extLst>
          </p:cNvPr>
          <p:cNvSpPr/>
          <p:nvPr/>
        </p:nvSpPr>
        <p:spPr>
          <a:xfrm>
            <a:off x="5892617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" t="-21710" r="-1091" b="-259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5" name="Forme libre : forme 104">
            <a:extLst>
              <a:ext uri="{FF2B5EF4-FFF2-40B4-BE49-F238E27FC236}">
                <a16:creationId xmlns="" xmlns:a16="http://schemas.microsoft.com/office/drawing/2014/main" id="{4840E205-804A-49FE-889E-C343F80E9A5B}"/>
              </a:ext>
            </a:extLst>
          </p:cNvPr>
          <p:cNvSpPr/>
          <p:nvPr/>
        </p:nvSpPr>
        <p:spPr>
          <a:xfrm>
            <a:off x="672414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6" name="Forme libre : forme 105">
            <a:extLst>
              <a:ext uri="{FF2B5EF4-FFF2-40B4-BE49-F238E27FC236}">
                <a16:creationId xmlns="" xmlns:a16="http://schemas.microsoft.com/office/drawing/2014/main" id="{2AEF66C0-FF33-4E16-90DF-CF08B6E9D2FB}"/>
              </a:ext>
            </a:extLst>
          </p:cNvPr>
          <p:cNvSpPr/>
          <p:nvPr/>
        </p:nvSpPr>
        <p:spPr>
          <a:xfrm>
            <a:off x="7555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7" t="-10435" r="-1663" b="-85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="" xmlns:a16="http://schemas.microsoft.com/office/drawing/2014/main" id="{C25E71C0-3F8F-4D8B-83F9-AB08B7319297}"/>
              </a:ext>
            </a:extLst>
          </p:cNvPr>
          <p:cNvSpPr/>
          <p:nvPr/>
        </p:nvSpPr>
        <p:spPr>
          <a:xfrm>
            <a:off x="8386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50" t="-8307" r="-20835" b="-3077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8" name="Forme libre : forme 107">
            <a:extLst>
              <a:ext uri="{FF2B5EF4-FFF2-40B4-BE49-F238E27FC236}">
                <a16:creationId xmlns="" xmlns:a16="http://schemas.microsoft.com/office/drawing/2014/main" id="{3F25A102-C5BD-4D18-87AC-1C50FBB38A0D}"/>
              </a:ext>
            </a:extLst>
          </p:cNvPr>
          <p:cNvSpPr/>
          <p:nvPr/>
        </p:nvSpPr>
        <p:spPr>
          <a:xfrm>
            <a:off x="58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9" name="Forme libre : forme 108">
            <a:extLst>
              <a:ext uri="{FF2B5EF4-FFF2-40B4-BE49-F238E27FC236}">
                <a16:creationId xmlns="" xmlns:a16="http://schemas.microsoft.com/office/drawing/2014/main" id="{565D359C-00F2-479B-93BF-B9D37742170B}"/>
              </a:ext>
            </a:extLst>
          </p:cNvPr>
          <p:cNvSpPr/>
          <p:nvPr/>
        </p:nvSpPr>
        <p:spPr>
          <a:xfrm>
            <a:off x="889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3" t="-16904" r="-3805" b="-571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10" name="Forme libre : forme 109">
            <a:extLst>
              <a:ext uri="{FF2B5EF4-FFF2-40B4-BE49-F238E27FC236}">
                <a16:creationId xmlns="" xmlns:a16="http://schemas.microsoft.com/office/drawing/2014/main" id="{9E0EE561-373D-4587-973E-A7CEC69F75AD}"/>
              </a:ext>
            </a:extLst>
          </p:cNvPr>
          <p:cNvSpPr/>
          <p:nvPr/>
        </p:nvSpPr>
        <p:spPr>
          <a:xfrm>
            <a:off x="5045042" y="4871027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085" b="-1567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111" name="Forme libre : forme 110">
            <a:extLst>
              <a:ext uri="{FF2B5EF4-FFF2-40B4-BE49-F238E27FC236}">
                <a16:creationId xmlns="" xmlns:a16="http://schemas.microsoft.com/office/drawing/2014/main" id="{43F28919-DFBB-4244-8262-254DDA477DF0}"/>
              </a:ext>
            </a:extLst>
          </p:cNvPr>
          <p:cNvSpPr/>
          <p:nvPr/>
        </p:nvSpPr>
        <p:spPr>
          <a:xfrm>
            <a:off x="9201477" y="4863916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rgbClr val="DEEBF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12" name="Forme libre : forme 45">
            <a:extLst>
              <a:ext uri="{FF2B5EF4-FFF2-40B4-BE49-F238E27FC236}">
                <a16:creationId xmlns=""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465499" y="296660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</a:t>
            </a:r>
            <a:r>
              <a:rPr lang="fr-FR" dirty="0" smtClean="0"/>
              <a:t>(&lt;&lt; 5 </a:t>
            </a:r>
            <a:r>
              <a:rPr lang="fr-FR" dirty="0"/>
              <a:t>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661299" y="2533314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=""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=""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=""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/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pose absolue à partir d’HP Codes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acquise, en pixels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Imagette</a:t>
            </a:r>
            <a:r>
              <a:rPr lang="fr-FR" dirty="0" smtClean="0"/>
              <a:t> de points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309439" y="1818099"/>
            <a:ext cx="4695215" cy="1125448"/>
            <a:chOff x="1309439" y="1818099"/>
            <a:chExt cx="4695215" cy="1125448"/>
          </a:xfrm>
        </p:grpSpPr>
        <p:sp>
          <p:nvSpPr>
            <p:cNvPr id="11" name="Oval 10"/>
            <p:cNvSpPr/>
            <p:nvPr/>
          </p:nvSpPr>
          <p:spPr>
            <a:xfrm rot="1528829">
              <a:off x="1309439" y="1818099"/>
              <a:ext cx="4695215" cy="798466"/>
            </a:xfrm>
            <a:prstGeom prst="ellipse">
              <a:avLst/>
            </a:prstGeom>
            <a:solidFill>
              <a:srgbClr val="FF999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extBox 13"/>
            <p:cNvSpPr txBox="1"/>
            <p:nvPr/>
          </p:nvSpPr>
          <p:spPr>
            <a:xfrm rot="1459633">
              <a:off x="2510663" y="2574215"/>
              <a:ext cx="2295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E63946"/>
                  </a:solidFill>
                </a:rPr>
                <a:t>Détection de contours</a:t>
              </a:r>
              <a:endParaRPr lang="fr-FR" b="1" dirty="0">
                <a:solidFill>
                  <a:srgbClr val="E6394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851812" y="3619425"/>
            <a:ext cx="3025981" cy="1464013"/>
            <a:chOff x="5851812" y="3619425"/>
            <a:chExt cx="3025981" cy="1464013"/>
          </a:xfrm>
        </p:grpSpPr>
        <p:sp>
          <p:nvSpPr>
            <p:cNvPr id="48" name="Oval 47"/>
            <p:cNvSpPr/>
            <p:nvPr/>
          </p:nvSpPr>
          <p:spPr>
            <a:xfrm rot="1528829">
              <a:off x="5851812" y="3619425"/>
              <a:ext cx="3025981" cy="798466"/>
            </a:xfrm>
            <a:prstGeom prst="ellipse">
              <a:avLst/>
            </a:prstGeom>
            <a:solidFill>
              <a:srgbClr val="F4A2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TextBox 51"/>
            <p:cNvSpPr txBox="1"/>
            <p:nvPr/>
          </p:nvSpPr>
          <p:spPr>
            <a:xfrm rot="1459633">
              <a:off x="7115454" y="4714106"/>
              <a:ext cx="1683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>
                  <a:solidFill>
                    <a:srgbClr val="F4A261"/>
                  </a:solidFill>
                </a:rPr>
                <a:t>Intercorrelation</a:t>
              </a:r>
              <a:endParaRPr lang="fr-FR" b="1" dirty="0">
                <a:solidFill>
                  <a:srgbClr val="F4A26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789492" y="4924220"/>
            <a:ext cx="2595308" cy="1146538"/>
            <a:chOff x="8789492" y="4924220"/>
            <a:chExt cx="2595308" cy="1146538"/>
          </a:xfrm>
        </p:grpSpPr>
        <p:sp>
          <p:nvSpPr>
            <p:cNvPr id="50" name="Oval 49"/>
            <p:cNvSpPr/>
            <p:nvPr/>
          </p:nvSpPr>
          <p:spPr>
            <a:xfrm rot="1528829">
              <a:off x="8789492" y="4924220"/>
              <a:ext cx="2595308" cy="798466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TextBox 55"/>
            <p:cNvSpPr txBox="1"/>
            <p:nvPr/>
          </p:nvSpPr>
          <p:spPr>
            <a:xfrm rot="1459633">
              <a:off x="9095280" y="5701426"/>
              <a:ext cx="1823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92D050"/>
                  </a:solidFill>
                </a:rPr>
                <a:t>Mesure de phase</a:t>
              </a:r>
              <a:endParaRPr lang="fr-FR" b="1" dirty="0">
                <a:solidFill>
                  <a:srgbClr val="92D050"/>
                </a:solidFill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42832" y="637959"/>
            <a:ext cx="11850255" cy="573399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30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C00000"/>
                  </a:solidFill>
                </a:rPr>
                <a:t>structuration</a:t>
              </a:r>
              <a:endParaRPr lang="fr-FR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73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C00000"/>
                  </a:solidFill>
                </a:rPr>
                <a:t>macroscopie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15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C00000"/>
                  </a:solidFill>
                </a:rPr>
                <a:t>microscopie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=""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226793" y="806121"/>
            <a:ext cx="4377768" cy="5653130"/>
            <a:chOff x="8226793" y="806121"/>
            <a:chExt cx="4377768" cy="5653130"/>
          </a:xfrm>
        </p:grpSpPr>
        <p:pic>
          <p:nvPicPr>
            <p:cNvPr id="60" name="Image 55">
              <a:extLst>
                <a:ext uri="{FF2B5EF4-FFF2-40B4-BE49-F238E27FC236}">
                  <a16:creationId xmlns="" xmlns:a16="http://schemas.microsoft.com/office/drawing/2014/main" id="{FB2AD111-CB8E-4B94-B67C-58C2FBF67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15" t="6187" r="20394" b="6404"/>
            <a:stretch/>
          </p:blipFill>
          <p:spPr>
            <a:xfrm>
              <a:off x="8271461" y="3953151"/>
              <a:ext cx="3780000" cy="2311581"/>
            </a:xfrm>
            <a:prstGeom prst="rect">
              <a:avLst/>
            </a:prstGeom>
          </p:spPr>
        </p:pic>
        <p:sp>
          <p:nvSpPr>
            <p:cNvPr id="62" name="ZoneTexte 61">
              <a:extLst>
                <a:ext uri="{FF2B5EF4-FFF2-40B4-BE49-F238E27FC236}">
                  <a16:creationId xmlns="" xmlns:a16="http://schemas.microsoft.com/office/drawing/2014/main" id="{FC493CAD-04E9-4888-8231-61F04B492B7C}"/>
                </a:ext>
              </a:extLst>
            </p:cNvPr>
            <p:cNvSpPr txBox="1"/>
            <p:nvPr/>
          </p:nvSpPr>
          <p:spPr>
            <a:xfrm>
              <a:off x="8593452" y="806121"/>
              <a:ext cx="3050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Résolution 3 nm, plage de 1x1 cm²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A8C35537-F211-4835-B57A-C0270024E0CA}"/>
                </a:ext>
              </a:extLst>
            </p:cNvPr>
            <p:cNvSpPr txBox="1"/>
            <p:nvPr/>
          </p:nvSpPr>
          <p:spPr>
            <a:xfrm>
              <a:off x="8541354" y="3662904"/>
              <a:ext cx="31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Résolution 10 nm, plage de 1x1 cm²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="" xmlns:a16="http://schemas.microsoft.com/office/drawing/2014/main" id="{E49542C1-6015-44A2-87C8-0DC82AD7E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774"/>
            <a:stretch/>
          </p:blipFill>
          <p:spPr>
            <a:xfrm>
              <a:off x="8228613" y="1146801"/>
              <a:ext cx="3780000" cy="235680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A4F14F5B-C864-456A-9C80-B5FA01C7F6E4}"/>
                </a:ext>
              </a:extLst>
            </p:cNvPr>
            <p:cNvSpPr/>
            <p:nvPr/>
          </p:nvSpPr>
          <p:spPr>
            <a:xfrm>
              <a:off x="8226793" y="6228419"/>
              <a:ext cx="26162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Kim, J. A., Kim, J. W., Kang, C. S., &amp; </a:t>
              </a:r>
              <a:r>
                <a:rPr lang="en-US" sz="900" dirty="0" err="1"/>
                <a:t>Jin</a:t>
              </a:r>
              <a:r>
                <a:rPr lang="en-US" sz="900" dirty="0"/>
                <a:t>, J. (2018)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FD0F9288-C225-4ED3-81B9-46A43EEF9383}"/>
                </a:ext>
              </a:extLst>
            </p:cNvPr>
            <p:cNvSpPr/>
            <p:nvPr/>
          </p:nvSpPr>
          <p:spPr>
            <a:xfrm>
              <a:off x="8226793" y="3464918"/>
              <a:ext cx="437776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err="1"/>
                <a:t>Galeano-Zea</a:t>
              </a:r>
              <a:r>
                <a:rPr lang="en-US" sz="900" dirty="0"/>
                <a:t>, J. A. G., Sandoz, P., &amp; Robert, L. (2009)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0381" y="720000"/>
            <a:ext cx="3971534" cy="5270211"/>
            <a:chOff x="50381" y="720000"/>
            <a:chExt cx="3971534" cy="5270211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115646" y="350785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111923" y="736365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>
              <a:extLst>
                <a:ext uri="{FF2B5EF4-FFF2-40B4-BE49-F238E27FC236}">
                  <a16:creationId xmlns=""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0000" y="162577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946" y="4229118"/>
              <a:ext cx="3780000" cy="1517895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="" xmlns:a16="http://schemas.microsoft.com/office/drawing/2014/main" id="{A2DFBEEF-15DF-411B-97F5-6893D13624EF}"/>
                </a:ext>
              </a:extLst>
            </p:cNvPr>
            <p:cNvSpPr txBox="1"/>
            <p:nvPr/>
          </p:nvSpPr>
          <p:spPr>
            <a:xfrm>
              <a:off x="1591054" y="720000"/>
              <a:ext cx="955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/>
                <a:t>Moiré</a:t>
              </a:r>
            </a:p>
          </p:txBody>
        </p:sp>
        <p:sp>
          <p:nvSpPr>
            <p:cNvPr id="65" name="ZoneTexte 64">
              <a:extLst>
                <a:ext uri="{FF2B5EF4-FFF2-40B4-BE49-F238E27FC236}">
                  <a16:creationId xmlns="" xmlns:a16="http://schemas.microsoft.com/office/drawing/2014/main" id="{6D8F652A-E8DB-4594-BEF2-6C9382711169}"/>
                </a:ext>
              </a:extLst>
            </p:cNvPr>
            <p:cNvSpPr txBox="1"/>
            <p:nvPr/>
          </p:nvSpPr>
          <p:spPr>
            <a:xfrm>
              <a:off x="1115423" y="3479076"/>
              <a:ext cx="1919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 dirty="0"/>
                <a:t>Mires Vernier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80668" y="400463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el-GR" sz="1600" dirty="0"/>
                <a:t>μ</a:t>
              </a:r>
              <a:r>
                <a:rPr lang="en-US" sz="1600" dirty="0"/>
                <a:t>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=""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658165" y="128721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el-GR" sz="1600" dirty="0"/>
                <a:t>μ</a:t>
              </a:r>
              <a:r>
                <a:rPr lang="en-US" sz="1600" dirty="0"/>
                <a:t>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50381" y="3098147"/>
              <a:ext cx="387979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(</a:t>
              </a:r>
              <a:r>
                <a:rPr lang="en-US" sz="900" dirty="0" err="1"/>
                <a:t>Sugiura</a:t>
              </a:r>
              <a:r>
                <a:rPr lang="en-US" sz="9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158027" y="5759379"/>
              <a:ext cx="36719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900" dirty="0" err="1"/>
                <a:t>Guelpa</a:t>
              </a:r>
              <a:r>
                <a:rPr lang="fr-FR" sz="900" dirty="0"/>
                <a:t>, V., Laurent, G. J., Sandoz, P., </a:t>
              </a:r>
              <a:r>
                <a:rPr lang="fr-FR" sz="900" dirty="0" err="1"/>
                <a:t>Zea</a:t>
              </a:r>
              <a:r>
                <a:rPr lang="fr-FR" sz="900" dirty="0"/>
                <a:t>, J. G., &amp; </a:t>
              </a:r>
              <a:r>
                <a:rPr lang="fr-FR" sz="900" dirty="0" err="1"/>
                <a:t>Clévy</a:t>
              </a:r>
              <a:r>
                <a:rPr lang="fr-FR" sz="900" dirty="0"/>
                <a:t>, C. (2014)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D573F120-C0A9-46FF-BCF5-B2613AB7C736}"/>
              </a:ext>
            </a:extLst>
          </p:cNvPr>
          <p:cNvGrpSpPr/>
          <p:nvPr/>
        </p:nvGrpSpPr>
        <p:grpSpPr>
          <a:xfrm>
            <a:off x="360000" y="900000"/>
            <a:ext cx="4680000" cy="720000"/>
            <a:chOff x="360000" y="900000"/>
            <a:chExt cx="4680000" cy="7200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="" xmlns:a16="http://schemas.microsoft.com/office/drawing/2014/main" id="{86E022A7-EDC0-483A-9487-7C44E88E0F8D}"/>
                </a:ext>
              </a:extLst>
            </p:cNvPr>
            <p:cNvSpPr/>
            <p:nvPr/>
          </p:nvSpPr>
          <p:spPr>
            <a:xfrm>
              <a:off x="36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="" xmlns:a16="http://schemas.microsoft.com/office/drawing/2014/main" id="{8C756B16-7E82-4531-8DE5-B919F822D30A}"/>
                </a:ext>
              </a:extLst>
            </p:cNvPr>
            <p:cNvSpPr/>
            <p:nvPr/>
          </p:nvSpPr>
          <p:spPr>
            <a:xfrm>
              <a:off x="288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C0FFA87B-A08A-4FEC-B5AF-78A360FF9D37}"/>
                </a:ext>
              </a:extLst>
            </p:cNvPr>
            <p:cNvSpPr txBox="1"/>
            <p:nvPr/>
          </p:nvSpPr>
          <p:spPr>
            <a:xfrm>
              <a:off x="567164" y="1076779"/>
              <a:ext cx="174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planaire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="" xmlns:a16="http://schemas.microsoft.com/office/drawing/2014/main" id="{0492A56A-95A5-4DF7-95CB-C9D5E4B50094}"/>
                    </a:ext>
                  </a:extLst>
                </p:cNvPr>
                <p:cNvSpPr txBox="1"/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3DDL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3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="" xmlns:a16="http://schemas.microsoft.com/office/drawing/2014/main" id="{F6632801-B541-441B-971E-95F752FFDDF2}"/>
              </a:ext>
            </a:extLst>
          </p:cNvPr>
          <p:cNvGrpSpPr/>
          <p:nvPr/>
        </p:nvGrpSpPr>
        <p:grpSpPr>
          <a:xfrm>
            <a:off x="1080000" y="1971332"/>
            <a:ext cx="4680000" cy="728668"/>
            <a:chOff x="1080000" y="1971332"/>
            <a:chExt cx="4680000" cy="72866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="" xmlns:a16="http://schemas.microsoft.com/office/drawing/2014/main" id="{AAC96879-3F69-4BDA-8A32-32EB727723DD}"/>
                </a:ext>
              </a:extLst>
            </p:cNvPr>
            <p:cNvSpPr/>
            <p:nvPr/>
          </p:nvSpPr>
          <p:spPr>
            <a:xfrm>
              <a:off x="1080000" y="198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="" xmlns:a16="http://schemas.microsoft.com/office/drawing/2014/main" id="{60BCBD13-9B72-4ACF-B063-6126C29C08CC}"/>
                </a:ext>
              </a:extLst>
            </p:cNvPr>
            <p:cNvSpPr/>
            <p:nvPr/>
          </p:nvSpPr>
          <p:spPr>
            <a:xfrm>
              <a:off x="3600000" y="1971332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6699A0B4-EA75-4638-9E24-7C81083A8E8A}"/>
                </a:ext>
              </a:extLst>
            </p:cNvPr>
            <p:cNvSpPr txBox="1"/>
            <p:nvPr/>
          </p:nvSpPr>
          <p:spPr>
            <a:xfrm>
              <a:off x="1444384" y="2022488"/>
              <a:ext cx="13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plage de mesure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7817C955-1EEE-43E4-B077-893C578121FC}"/>
                </a:ext>
              </a:extLst>
            </p:cNvPr>
            <p:cNvSpPr txBox="1"/>
            <p:nvPr/>
          </p:nvSpPr>
          <p:spPr>
            <a:xfrm>
              <a:off x="4300275" y="2155334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1x1 cm²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="" xmlns:a16="http://schemas.microsoft.com/office/drawing/2014/main" id="{0318FB07-52EA-49FF-AEDB-59370ECD8F0E}"/>
              </a:ext>
            </a:extLst>
          </p:cNvPr>
          <p:cNvGrpSpPr/>
          <p:nvPr/>
        </p:nvGrpSpPr>
        <p:grpSpPr>
          <a:xfrm>
            <a:off x="1800000" y="3060000"/>
            <a:ext cx="4680000" cy="720000"/>
            <a:chOff x="1800000" y="3060000"/>
            <a:chExt cx="4680000" cy="72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="" xmlns:a16="http://schemas.microsoft.com/office/drawing/2014/main" id="{949845F7-A6B2-4135-9C57-63A456200874}"/>
                </a:ext>
              </a:extLst>
            </p:cNvPr>
            <p:cNvSpPr/>
            <p:nvPr/>
          </p:nvSpPr>
          <p:spPr>
            <a:xfrm>
              <a:off x="180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="" xmlns:a16="http://schemas.microsoft.com/office/drawing/2014/main" id="{2670A394-B77A-4F3D-812F-EBA58C1CE18B}"/>
                </a:ext>
              </a:extLst>
            </p:cNvPr>
            <p:cNvSpPr/>
            <p:nvPr/>
          </p:nvSpPr>
          <p:spPr>
            <a:xfrm>
              <a:off x="432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="" xmlns:a16="http://schemas.microsoft.com/office/drawing/2014/main" id="{2DA27135-5F6A-439F-AC9F-800A7665B75E}"/>
                </a:ext>
              </a:extLst>
            </p:cNvPr>
            <p:cNvSpPr txBox="1"/>
            <p:nvPr/>
          </p:nvSpPr>
          <p:spPr>
            <a:xfrm>
              <a:off x="1929451" y="3096834"/>
              <a:ext cx="183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robustesse en microscopie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F11C1BEA-6738-412C-9897-9E7E484BC604}"/>
                </a:ext>
              </a:extLst>
            </p:cNvPr>
            <p:cNvSpPr txBox="1"/>
            <p:nvPr/>
          </p:nvSpPr>
          <p:spPr>
            <a:xfrm>
              <a:off x="4449236" y="3105834"/>
              <a:ext cx="1891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Occultation, bruit, éclairage, etc.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F912EF2C-3FC7-40FF-B237-CD856B07AA4D}"/>
              </a:ext>
            </a:extLst>
          </p:cNvPr>
          <p:cNvGrpSpPr/>
          <p:nvPr/>
        </p:nvGrpSpPr>
        <p:grpSpPr>
          <a:xfrm>
            <a:off x="414449" y="4920333"/>
            <a:ext cx="2160000" cy="1080000"/>
            <a:chOff x="360000" y="5400000"/>
            <a:chExt cx="2160000" cy="108000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="" xmlns:a16="http://schemas.microsoft.com/office/drawing/2014/main" id="{FB9065E6-5A2F-42F7-8084-2B6808736354}"/>
                </a:ext>
              </a:extLst>
            </p:cNvPr>
            <p:cNvSpPr/>
            <p:nvPr/>
          </p:nvSpPr>
          <p:spPr>
            <a:xfrm>
              <a:off x="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="" xmlns:a16="http://schemas.microsoft.com/office/drawing/2014/main" id="{B72B350E-25B4-4AEF-AA66-FE1FB2F27F8A}"/>
                </a:ext>
              </a:extLst>
            </p:cNvPr>
            <p:cNvSpPr txBox="1"/>
            <p:nvPr/>
          </p:nvSpPr>
          <p:spPr>
            <a:xfrm>
              <a:off x="773266" y="5580150"/>
              <a:ext cx="1312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Mesure de pose 6DDL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="" xmlns:a16="http://schemas.microsoft.com/office/drawing/2014/main" id="{D71B90D0-ED37-4B1D-9D89-665EFCC4D614}"/>
              </a:ext>
            </a:extLst>
          </p:cNvPr>
          <p:cNvGrpSpPr/>
          <p:nvPr/>
        </p:nvGrpSpPr>
        <p:grpSpPr>
          <a:xfrm>
            <a:off x="3114449" y="4920333"/>
            <a:ext cx="2160000" cy="1080000"/>
            <a:chOff x="3060000" y="5400000"/>
            <a:chExt cx="2160000" cy="108000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="" xmlns:a16="http://schemas.microsoft.com/office/drawing/2014/main" id="{5EF506B9-DCDB-4616-9368-15F0A3D138C7}"/>
                </a:ext>
              </a:extLst>
            </p:cNvPr>
            <p:cNvSpPr/>
            <p:nvPr/>
          </p:nvSpPr>
          <p:spPr>
            <a:xfrm>
              <a:off x="30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D0664013-FC0E-44F1-A1A2-FAF77273DA8B}"/>
                </a:ext>
              </a:extLst>
            </p:cNvPr>
            <p:cNvSpPr txBox="1"/>
            <p:nvPr/>
          </p:nvSpPr>
          <p:spPr>
            <a:xfrm>
              <a:off x="3451994" y="5450168"/>
              <a:ext cx="1394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Extension de la plage de mesure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="" xmlns:a16="http://schemas.microsoft.com/office/drawing/2014/main" id="{5B47C61D-05B2-4644-9C05-009E99254640}"/>
              </a:ext>
            </a:extLst>
          </p:cNvPr>
          <p:cNvGrpSpPr/>
          <p:nvPr/>
        </p:nvGrpSpPr>
        <p:grpSpPr>
          <a:xfrm>
            <a:off x="5800124" y="4920333"/>
            <a:ext cx="2239381" cy="1080000"/>
            <a:chOff x="5745675" y="5400000"/>
            <a:chExt cx="2239381" cy="10800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="" xmlns:a16="http://schemas.microsoft.com/office/drawing/2014/main" id="{25E5286D-6CE9-4F7D-80FF-9913F7D724FD}"/>
                </a:ext>
              </a:extLst>
            </p:cNvPr>
            <p:cNvSpPr/>
            <p:nvPr/>
          </p:nvSpPr>
          <p:spPr>
            <a:xfrm>
              <a:off x="57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="" xmlns:a16="http://schemas.microsoft.com/office/drawing/2014/main" id="{1BC40F3C-54FE-4FA1-9C10-B36E98727318}"/>
                </a:ext>
              </a:extLst>
            </p:cNvPr>
            <p:cNvSpPr txBox="1"/>
            <p:nvPr/>
          </p:nvSpPr>
          <p:spPr>
            <a:xfrm>
              <a:off x="5745675" y="5496334"/>
              <a:ext cx="2239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 aux conditions d’imagerie en microscopie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="" xmlns:a16="http://schemas.microsoft.com/office/drawing/2014/main" id="{7324BC4D-3F11-41FC-9975-F205D9A30429}"/>
              </a:ext>
            </a:extLst>
          </p:cNvPr>
          <p:cNvGrpSpPr/>
          <p:nvPr/>
        </p:nvGrpSpPr>
        <p:grpSpPr>
          <a:xfrm>
            <a:off x="8514449" y="4920333"/>
            <a:ext cx="3060000" cy="1080000"/>
            <a:chOff x="8460000" y="5400000"/>
            <a:chExt cx="3060000" cy="1080000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="" xmlns:a16="http://schemas.microsoft.com/office/drawing/2014/main" id="{1CDAE9B0-1074-4668-B129-C7E458C20D92}"/>
                </a:ext>
              </a:extLst>
            </p:cNvPr>
            <p:cNvSpPr/>
            <p:nvPr/>
          </p:nvSpPr>
          <p:spPr>
            <a:xfrm>
              <a:off x="9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="" xmlns:a16="http://schemas.microsoft.com/office/drawing/2014/main" id="{1BD04E79-C343-4226-B540-A266217A746B}"/>
                </a:ext>
              </a:extLst>
            </p:cNvPr>
            <p:cNvSpPr txBox="1"/>
            <p:nvPr/>
          </p:nvSpPr>
          <p:spPr>
            <a:xfrm>
              <a:off x="9477456" y="5580150"/>
              <a:ext cx="19250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Applications à la microrobotique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="" xmlns:a16="http://schemas.microsoft.com/office/drawing/2014/main" id="{DEF9F1FF-7EC2-4BAF-BEF4-4DE436CB3762}"/>
                </a:ext>
              </a:extLst>
            </p:cNvPr>
            <p:cNvGrpSpPr/>
            <p:nvPr/>
          </p:nvGrpSpPr>
          <p:grpSpPr>
            <a:xfrm>
              <a:off x="8460000" y="5760000"/>
              <a:ext cx="360000" cy="360000"/>
              <a:chOff x="8460000" y="5760000"/>
              <a:chExt cx="360000" cy="36000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="" xmlns:a16="http://schemas.microsoft.com/office/drawing/2014/main" id="{CFA1528C-64B5-4CFF-9EF1-4F01C1C1B5A7}"/>
                  </a:ext>
                </a:extLst>
              </p:cNvPr>
              <p:cNvCxnSpPr/>
              <p:nvPr/>
            </p:nvCxnSpPr>
            <p:spPr>
              <a:xfrm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0C0B65FB-ED15-45C3-B917-85E318E7D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6"/>
          <a:srcRect r="1270"/>
          <a:stretch/>
        </p:blipFill>
        <p:spPr>
          <a:xfrm>
            <a:off x="6975300" y="910930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209455" y="3566280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128706" y="319694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38469</TotalTime>
  <Words>4087</Words>
  <Application>Microsoft Office PowerPoint</Application>
  <PresentationFormat>Widescreen</PresentationFormat>
  <Paragraphs>776</Paragraphs>
  <Slides>46</Slides>
  <Notes>46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1466</cp:revision>
  <dcterms:created xsi:type="dcterms:W3CDTF">2017-10-25T09:06:20Z</dcterms:created>
  <dcterms:modified xsi:type="dcterms:W3CDTF">2021-09-30T23:21:01Z</dcterms:modified>
</cp:coreProperties>
</file>